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C689F3E-8181-409C-9023-CE82FA3D6425}" type="datetimeFigureOut">
              <a:rPr lang="es-ES" smtClean="0"/>
              <a:t>21/05/2014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39B2C7-E135-426E-A464-F61537E7C8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eka.org/Entrevista16.php" TargetMode="External"/><Relationship Id="rId7" Type="http://schemas.openxmlformats.org/officeDocument/2006/relationships/hyperlink" Target="http://www.utsystem.edu/OGC/IntellectualProperty/faculty.htm" TargetMode="External"/><Relationship Id="rId2" Type="http://schemas.openxmlformats.org/officeDocument/2006/relationships/hyperlink" Target="http://www.libraries.psu.edu/mtss/fairuse/dalzie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tsystem.edu/OGC/IntellectualProperty" TargetMode="External"/><Relationship Id="rId5" Type="http://schemas.openxmlformats.org/officeDocument/2006/relationships/hyperlink" Target="http://www.analitica.com/Bitblio/venezuela/decision351.asp" TargetMode="External"/><Relationship Id="rId4" Type="http://schemas.openxmlformats.org/officeDocument/2006/relationships/hyperlink" Target="http://www.wipo.int/treaties/es/ip/berne/trtdocs_wo001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9442" y="908721"/>
            <a:ext cx="7117180" cy="1152127"/>
          </a:xfrm>
        </p:spPr>
        <p:txBody>
          <a:bodyPr/>
          <a:lstStyle/>
          <a:p>
            <a:pPr algn="ctr"/>
            <a:r>
              <a:rPr lang="es-ES" sz="3200" dirty="0" smtClean="0"/>
              <a:t>Ministerio de Educación</a:t>
            </a:r>
            <a:br>
              <a:rPr lang="es-ES" sz="3200" dirty="0" smtClean="0"/>
            </a:br>
            <a:r>
              <a:rPr lang="es-ES" sz="3200" dirty="0" smtClean="0"/>
              <a:t>Seminario Entre Pares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9442" y="2204864"/>
            <a:ext cx="7117180" cy="343393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Integrantes: </a:t>
            </a:r>
          </a:p>
          <a:p>
            <a:pPr algn="ctr"/>
            <a:r>
              <a:rPr lang="es-ES" sz="3200" dirty="0" smtClean="0"/>
              <a:t>Débora Gálvez</a:t>
            </a:r>
          </a:p>
          <a:p>
            <a:pPr algn="ctr"/>
            <a:r>
              <a:rPr lang="es-ES" sz="3200" dirty="0" smtClean="0"/>
              <a:t>Mayadaín Gálvez</a:t>
            </a:r>
          </a:p>
          <a:p>
            <a:pPr algn="ctr"/>
            <a:r>
              <a:rPr lang="es-ES" sz="3200" dirty="0" err="1" smtClean="0"/>
              <a:t>Enelda</a:t>
            </a:r>
            <a:r>
              <a:rPr lang="es-ES" sz="3200" dirty="0" smtClean="0"/>
              <a:t> Rodríguez</a:t>
            </a:r>
          </a:p>
          <a:p>
            <a:pPr algn="ctr"/>
            <a:r>
              <a:rPr lang="es-ES" sz="3200" dirty="0" smtClean="0"/>
              <a:t>Martha Pérez.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335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Atribuciones y reconocimiento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6200" dirty="0">
                <a:solidFill>
                  <a:schemeClr val="tx1"/>
                </a:solidFill>
              </a:rPr>
              <a:t>Acredite sus fuentes e incluya la advertencia de derechos de autor © y la información de propiedad de los derechos.</a:t>
            </a:r>
          </a:p>
          <a:p>
            <a:endParaRPr lang="es-ES" sz="6200" dirty="0">
              <a:solidFill>
                <a:schemeClr val="tx1"/>
              </a:solidFill>
            </a:endParaRPr>
          </a:p>
          <a:p>
            <a:r>
              <a:rPr lang="es-ES" sz="6200" dirty="0">
                <a:solidFill>
                  <a:schemeClr val="tx1"/>
                </a:solidFill>
              </a:rPr>
              <a:t>Acreditar la fuente:</a:t>
            </a:r>
          </a:p>
          <a:p>
            <a:r>
              <a:rPr lang="es-ES" sz="6200" dirty="0">
                <a:solidFill>
                  <a:schemeClr val="tx1"/>
                </a:solidFill>
              </a:rPr>
              <a:t>Dé una completa descripción bibliográfica con la información disponible (autor, título, editorial y lugar y fecha de publicación).</a:t>
            </a:r>
          </a:p>
          <a:p>
            <a:r>
              <a:rPr lang="es-ES" sz="6200" dirty="0">
                <a:solidFill>
                  <a:schemeClr val="tx1"/>
                </a:solidFill>
              </a:rPr>
              <a:t>Desplegar la advertencia de derechos de autor:</a:t>
            </a:r>
          </a:p>
          <a:p>
            <a:r>
              <a:rPr lang="es-ES" sz="6200" dirty="0">
                <a:solidFill>
                  <a:schemeClr val="tx1"/>
                </a:solidFill>
              </a:rPr>
              <a:t>Bajo las fotografías, añada la información de propiedad de los derechos:</a:t>
            </a:r>
          </a:p>
          <a:p>
            <a:r>
              <a:rPr lang="es-ES" sz="6200" dirty="0">
                <a:solidFill>
                  <a:schemeClr val="tx1"/>
                </a:solidFill>
              </a:rPr>
              <a:t> © (la advertencia de derechos de autor)</a:t>
            </a:r>
          </a:p>
          <a:p>
            <a:r>
              <a:rPr lang="es-ES" sz="6200" dirty="0">
                <a:solidFill>
                  <a:schemeClr val="tx1"/>
                </a:solidFill>
              </a:rPr>
              <a:t> año de la primera publicación</a:t>
            </a:r>
          </a:p>
          <a:p>
            <a:r>
              <a:rPr lang="es-ES" sz="6200" dirty="0">
                <a:solidFill>
                  <a:schemeClr val="tx1"/>
                </a:solidFill>
              </a:rPr>
              <a:t> nombre del portador (casa editorial, entre otros datos ) del derecho de autor</a:t>
            </a:r>
          </a:p>
          <a:p>
            <a:r>
              <a:rPr lang="es-ES" sz="6200" dirty="0">
                <a:solidFill>
                  <a:schemeClr val="tx1"/>
                </a:solidFill>
              </a:rPr>
              <a:t>  Ejemplo: © 2001 compañía o nombre de la persona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45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Usos futuros que trascienden el Uso seguro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solidFill>
                  <a:schemeClr val="tx1"/>
                </a:solidFill>
              </a:rPr>
              <a:t>Para publicar una obra por internet se debe obtener el permiso cuando se crea y no esperar después.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-Ejemplo: se debe tener la carpeta de recurso para derecho de autor.</a:t>
            </a:r>
          </a:p>
          <a:p>
            <a:pPr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</a:rPr>
              <a:t>Carta de permiso para propietarios.</a:t>
            </a:r>
          </a:p>
          <a:p>
            <a:pPr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</a:rPr>
              <a:t>Carta de permiso para padres que deseen publicar el trabajo de sus hijos.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723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Pautas/Lineamientos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600" kern="0" dirty="0">
                <a:solidFill>
                  <a:schemeClr val="tx1"/>
                </a:solidFill>
              </a:rPr>
              <a:t>Recuerde… acá se mencionan pautas o lineamientos, no leyes.</a:t>
            </a:r>
          </a:p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600" kern="0" dirty="0">
                <a:solidFill>
                  <a:schemeClr val="tx1"/>
                </a:solidFill>
              </a:rPr>
              <a:t>No obstante; mientras más se aleje de estas pautas, será más probable que se halle al margen del </a:t>
            </a:r>
            <a:r>
              <a:rPr lang="es-ES" altLang="es-ES" sz="2600" i="1" kern="0" dirty="0">
                <a:solidFill>
                  <a:schemeClr val="tx1"/>
                </a:solidFill>
              </a:rPr>
              <a:t>Uso seguro</a:t>
            </a:r>
            <a:r>
              <a:rPr lang="es-ES" altLang="es-ES" sz="2600" kern="0" dirty="0">
                <a:solidFill>
                  <a:schemeClr val="tx1"/>
                </a:solidFill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085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2600" b="1" kern="0" dirty="0">
                <a:solidFill>
                  <a:schemeClr val="tx1"/>
                </a:solidFill>
              </a:rPr>
              <a:t>Derechos de autor en los </a:t>
            </a:r>
            <a:r>
              <a:rPr lang="es-CR" altLang="es-ES" sz="2600" b="1" kern="0" dirty="0">
                <a:solidFill>
                  <a:schemeClr val="tx1"/>
                </a:solidFill>
              </a:rPr>
              <a:t>programas de cómputo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None/>
            </a:pPr>
            <a:r>
              <a:rPr lang="es-ES" altLang="es-ES" sz="2200" kern="0" dirty="0" smtClean="0">
                <a:solidFill>
                  <a:schemeClr val="tx1"/>
                </a:solidFill>
              </a:rPr>
              <a:t>¿Qué </a:t>
            </a:r>
            <a:r>
              <a:rPr lang="es-ES" altLang="es-ES" sz="2200" kern="0" dirty="0">
                <a:solidFill>
                  <a:schemeClr val="tx1"/>
                </a:solidFill>
              </a:rPr>
              <a:t>hay acerca de los </a:t>
            </a:r>
            <a:r>
              <a:rPr lang="es-CR" altLang="es-ES" sz="2200" kern="0" dirty="0">
                <a:solidFill>
                  <a:schemeClr val="tx1"/>
                </a:solidFill>
              </a:rPr>
              <a:t>programas de cómputo </a:t>
            </a:r>
            <a:r>
              <a:rPr lang="es-ES" altLang="es-ES" sz="2200" kern="0" dirty="0">
                <a:solidFill>
                  <a:schemeClr val="tx1"/>
                </a:solidFill>
              </a:rPr>
              <a:t>?</a:t>
            </a:r>
          </a:p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200" kern="0" dirty="0">
                <a:solidFill>
                  <a:schemeClr val="tx1"/>
                </a:solidFill>
              </a:rPr>
              <a:t>¡La utilización de los </a:t>
            </a:r>
            <a:r>
              <a:rPr lang="es-CR" altLang="es-ES" sz="2200" kern="0" dirty="0">
                <a:solidFill>
                  <a:schemeClr val="tx1"/>
                </a:solidFill>
              </a:rPr>
              <a:t>programas de cómputo </a:t>
            </a:r>
            <a:r>
              <a:rPr lang="es-ES" altLang="es-ES" sz="2200" kern="0" dirty="0">
                <a:solidFill>
                  <a:schemeClr val="tx1"/>
                </a:solidFill>
              </a:rPr>
              <a:t> no forma parte del </a:t>
            </a:r>
            <a:r>
              <a:rPr lang="es-ES" altLang="es-ES" sz="2200" i="1" kern="0" dirty="0">
                <a:solidFill>
                  <a:schemeClr val="tx1"/>
                </a:solidFill>
              </a:rPr>
              <a:t>Uso seguro</a:t>
            </a:r>
            <a:r>
              <a:rPr lang="es-ES" altLang="es-ES" sz="2200" kern="0" dirty="0">
                <a:solidFill>
                  <a:schemeClr val="tx1"/>
                </a:solidFill>
              </a:rPr>
              <a:t>!</a:t>
            </a:r>
          </a:p>
          <a:p>
            <a:pPr marL="0" lvl="0" indent="0" defTabSz="914400" fontAlgn="base">
              <a:spcBef>
                <a:spcPct val="60000"/>
              </a:spcBef>
              <a:spcAft>
                <a:spcPct val="0"/>
              </a:spcAft>
              <a:buClrTx/>
              <a:buNone/>
            </a:pPr>
            <a:r>
              <a:rPr lang="es-ES" altLang="es-ES" sz="2200" kern="0" dirty="0">
                <a:solidFill>
                  <a:schemeClr val="tx1"/>
                </a:solidFill>
              </a:rPr>
              <a:t>A menos que disponga de un permiso expreso del propietario de los derechos de autor…</a:t>
            </a:r>
          </a:p>
          <a:p>
            <a:pPr marL="0" lvl="0" indent="0" defTabSz="914400" fontAlgn="base">
              <a:spcBef>
                <a:spcPct val="60000"/>
              </a:spcBef>
              <a:spcAft>
                <a:spcPct val="0"/>
              </a:spcAft>
              <a:buClrTx/>
              <a:buNone/>
            </a:pPr>
            <a:r>
              <a:rPr lang="es-ES" altLang="es-ES" sz="2200" kern="0" dirty="0">
                <a:solidFill>
                  <a:schemeClr val="tx1"/>
                </a:solidFill>
              </a:rPr>
              <a:t>Es ilegal:</a:t>
            </a:r>
          </a:p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200" kern="0" dirty="0">
                <a:solidFill>
                  <a:schemeClr val="tx1"/>
                </a:solidFill>
              </a:rPr>
              <a:t>Comprar una única licencia de usuario e instalarla en múltiples computadores o en un servidor </a:t>
            </a:r>
          </a:p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200" kern="0" dirty="0">
                <a:solidFill>
                  <a:schemeClr val="tx1"/>
                </a:solidFill>
              </a:rPr>
              <a:t>Descargar un </a:t>
            </a:r>
            <a:r>
              <a:rPr lang="es-CR" altLang="es-ES" sz="2200" kern="0" dirty="0">
                <a:solidFill>
                  <a:schemeClr val="tx1"/>
                </a:solidFill>
              </a:rPr>
              <a:t>programa de cómputo </a:t>
            </a:r>
            <a:r>
              <a:rPr lang="es-ES" altLang="es-ES" sz="2200" kern="0" dirty="0">
                <a:solidFill>
                  <a:schemeClr val="tx1"/>
                </a:solidFill>
              </a:rPr>
              <a:t>protegido por leyes de autor desde Internet o desde Tablones de anuncios (</a:t>
            </a:r>
            <a:r>
              <a:rPr lang="es-ES" altLang="es-ES" sz="2200" i="1" kern="0" dirty="0" err="1">
                <a:solidFill>
                  <a:schemeClr val="tx1"/>
                </a:solidFill>
              </a:rPr>
              <a:t>Bulletin</a:t>
            </a:r>
            <a:r>
              <a:rPr lang="es-ES" altLang="es-ES" sz="2200" i="1" kern="0" dirty="0">
                <a:solidFill>
                  <a:schemeClr val="tx1"/>
                </a:solidFill>
              </a:rPr>
              <a:t> </a:t>
            </a:r>
            <a:r>
              <a:rPr lang="es-ES" altLang="es-ES" sz="2200" i="1" kern="0" dirty="0" err="1">
                <a:solidFill>
                  <a:schemeClr val="tx1"/>
                </a:solidFill>
              </a:rPr>
              <a:t>Boards</a:t>
            </a:r>
            <a:r>
              <a:rPr lang="es-ES" altLang="es-ES" sz="2200" kern="0" dirty="0">
                <a:solidFill>
                  <a:schemeClr val="tx1"/>
                </a:solidFill>
              </a:rPr>
              <a:t>)</a:t>
            </a:r>
          </a:p>
          <a:p>
            <a:pPr marL="246063" lvl="1" indent="-244475" defTabSz="914400" fontAlgn="base"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/>
              <a:buChar char="•"/>
            </a:pPr>
            <a:r>
              <a:rPr lang="es-ES" altLang="es-ES" sz="2200" kern="0" dirty="0">
                <a:solidFill>
                  <a:schemeClr val="tx1"/>
                </a:solidFill>
              </a:rPr>
              <a:t>Instalar el </a:t>
            </a:r>
            <a:r>
              <a:rPr lang="es-CR" altLang="es-ES" sz="2200" kern="0" dirty="0">
                <a:solidFill>
                  <a:schemeClr val="tx1"/>
                </a:solidFill>
              </a:rPr>
              <a:t>programa de cómputo</a:t>
            </a:r>
            <a:r>
              <a:rPr lang="es-ES" altLang="es-ES" sz="2200" kern="0" dirty="0">
                <a:solidFill>
                  <a:schemeClr val="tx1"/>
                </a:solidFill>
              </a:rPr>
              <a:t> que compró su centro educativo en su computador </a:t>
            </a:r>
            <a:r>
              <a:rPr lang="es-ES" altLang="es-ES" sz="2200" kern="0" dirty="0" smtClean="0">
                <a:solidFill>
                  <a:schemeClr val="tx1"/>
                </a:solidFill>
              </a:rPr>
              <a:t>doméstico.</a:t>
            </a:r>
            <a:endParaRPr lang="es-ES" altLang="es-ES" sz="2200" kern="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05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4270"/>
            <a:ext cx="7125113" cy="924475"/>
          </a:xfrm>
        </p:spPr>
        <p:txBody>
          <a:bodyPr/>
          <a:lstStyle/>
          <a:p>
            <a:pPr algn="ctr"/>
            <a:r>
              <a:rPr lang="es-ES" dirty="0" smtClean="0"/>
              <a:t>Recursos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08721"/>
            <a:ext cx="8712968" cy="5688632"/>
          </a:xfrm>
        </p:spPr>
        <p:txBody>
          <a:bodyPr>
            <a:normAutofit lnSpcReduction="10000"/>
          </a:bodyPr>
          <a:lstStyle/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Lineamientos de uso seguro para multimedia educativa: 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transfondo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 y resumen (en idioma inglés) 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por Chris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Dalziel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	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2"/>
              </a:rPr>
              <a:t>http://www.libraries.psu.edu/mtss/fairuse/dalziel.html</a:t>
            </a: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Los derechos de autor y la educación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Entrevista de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Eduteka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 a Fernando Zapata López, noviembre 30, 2002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3"/>
              </a:rPr>
              <a:t>http://www.eduteka.org/Entrevista16.php</a:t>
            </a: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Convenio de Berna para la protección de las obras literarias y artísticas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Organización Mundial de la Propiedad Intelectual (OMPI)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4"/>
              </a:rPr>
              <a:t>http://www.wipo.int/treaties/es/ip/berne/trtdocs_wo001.html</a:t>
            </a: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Acuerdo de Cartagena para la Región Andina, decisión 351: Régimen común sobre derecho de autor y derechos conexos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Por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Analitical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Consulting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, 1996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5"/>
              </a:rPr>
              <a:t>http://www.analitica.com/Bitblio/venezuela/decision351.asp</a:t>
            </a: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La ley de derechos de autor en el entorno electrónico (en idioma inglés)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por Georgia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Harper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es-ES" altLang="es-ES" kern="0" dirty="0" err="1">
                <a:solidFill>
                  <a:schemeClr val="tx1"/>
                </a:solidFill>
                <a:latin typeface="Arial" pitchFamily="34" charset="0"/>
              </a:rPr>
              <a:t>University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 of Texas</a:t>
            </a:r>
          </a:p>
          <a:p>
            <a:pPr marL="0" lvl="0" indent="180975" defTabSz="180975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6"/>
              </a:rPr>
              <a:t>http://www.utsystem.edu/OGC/IntellectualProperty</a:t>
            </a:r>
            <a:r>
              <a:rPr lang="es-ES" altLang="es-ES" kern="0" dirty="0">
                <a:solidFill>
                  <a:schemeClr val="tx1"/>
                </a:solidFill>
                <a:latin typeface="Arial" pitchFamily="34" charset="0"/>
                <a:hlinkClick r:id="rId7"/>
              </a:rPr>
              <a:t>/faculty.htm</a:t>
            </a:r>
            <a:endParaRPr lang="es-ES" altLang="es-ES" kern="0" dirty="0">
              <a:solidFill>
                <a:schemeClr val="tx1"/>
              </a:solidFill>
              <a:latin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7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26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Derecho de Autor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s-E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 la protección contra la copia o reproducción de una obra o documento sin la autorización del autor.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s-E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Además es  algo privado de una persona.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2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89180"/>
          </a:xfrm>
        </p:spPr>
        <p:txBody>
          <a:bodyPr/>
          <a:lstStyle/>
          <a:p>
            <a:r>
              <a:rPr lang="es-ES" dirty="0" smtClean="0"/>
              <a:t>Elementos no protegidos por los derechos de autor.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 smtClean="0"/>
              <a:t>Son aquellas obras que no hayan sido escritas o registradas por el autor.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090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pPr algn="ctr"/>
            <a:r>
              <a:rPr lang="es-ES" sz="4000" dirty="0" smtClean="0"/>
              <a:t>Cláusula del uso seguro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En muchos países se permiten usar copias de obras protegidas para: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Crítica</a:t>
            </a:r>
          </a:p>
          <a:p>
            <a:r>
              <a:rPr lang="es-ES" sz="2400" dirty="0" smtClean="0"/>
              <a:t>Enseñanza</a:t>
            </a:r>
          </a:p>
          <a:p>
            <a:r>
              <a:rPr lang="es-ES" sz="2400" dirty="0" smtClean="0"/>
              <a:t>Escolaridad</a:t>
            </a:r>
          </a:p>
          <a:p>
            <a:r>
              <a:rPr lang="es-ES" sz="2400" dirty="0" smtClean="0"/>
              <a:t>Investigación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7088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241108"/>
          </a:xfrm>
        </p:spPr>
        <p:txBody>
          <a:bodyPr/>
          <a:lstStyle/>
          <a:p>
            <a:pPr algn="ctr"/>
            <a:r>
              <a:rPr lang="es-ES" b="1" kern="0" dirty="0" smtClean="0">
                <a:solidFill>
                  <a:schemeClr val="tx1"/>
                </a:solidFill>
              </a:rPr>
              <a:t>Factores que ayudan a determinar el Uso seguro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Si se usa en el entorno escolar</a:t>
            </a:r>
          </a:p>
          <a:p>
            <a:r>
              <a:rPr lang="es-ES" sz="2800" dirty="0" smtClean="0"/>
              <a:t>Uso seguro en obras creativas</a:t>
            </a:r>
          </a:p>
          <a:p>
            <a:r>
              <a:rPr lang="es-ES" sz="2800" dirty="0" smtClean="0"/>
              <a:t>Extraer de la obra la calidad y la cantidad que se va a utilizar</a:t>
            </a:r>
          </a:p>
          <a:p>
            <a:r>
              <a:rPr lang="es-ES" sz="2800" dirty="0" smtClean="0"/>
              <a:t>La reproducción no debe dañar la obra original.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571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 smtClean="0"/>
              <a:t>Pautas para el </a:t>
            </a:r>
            <a:r>
              <a:rPr lang="es-ES" sz="4000" dirty="0"/>
              <a:t>U</a:t>
            </a:r>
            <a:r>
              <a:rPr lang="es-ES" sz="4000" dirty="0" smtClean="0"/>
              <a:t>so seguro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Se utilizan los contenidos en multimedia con fines educativos solamente.</a:t>
            </a:r>
          </a:p>
          <a:p>
            <a:r>
              <a:rPr lang="es-ES" sz="2400" dirty="0" smtClean="0"/>
              <a:t>Solo aplica para educadores que producen multimedia.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669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Pautas para los estudiantes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Los estudiantes pueden:</a:t>
            </a:r>
          </a:p>
          <a:p>
            <a:r>
              <a:rPr lang="es-ES" dirty="0" smtClean="0"/>
              <a:t>Incorporar secciones de una obra a sus propios proyectos.</a:t>
            </a:r>
          </a:p>
          <a:p>
            <a:r>
              <a:rPr lang="es-ES" dirty="0" smtClean="0"/>
              <a:t>Ejecutarlo cuando sean necesarios </a:t>
            </a:r>
          </a:p>
          <a:p>
            <a:r>
              <a:rPr lang="es-ES" dirty="0" smtClean="0"/>
              <a:t> Además pueden guardar en sus portafolio personal para posteriores usos académicos.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607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Pautas para los educadores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Los educadores pueden:</a:t>
            </a:r>
          </a:p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Incorporar secciones de obras para crear su propio proyecto, se pueden conservar sus proyectos indefinidamente ya sean para ejecutarlo o desplegarlos. Los proyectos elaborados pueden ser solo utilizado en un periodo de dos años.</a:t>
            </a:r>
          </a:p>
          <a:p>
            <a:pPr marL="0" indent="0"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Lineamientos para permanecer dentro del Uso seguro</a:t>
            </a:r>
            <a:r>
              <a:rPr lang="es-ES" sz="4000" dirty="0" smtClean="0"/>
              <a:t>.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125112" cy="4051437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1152"/>
              </a:spcBef>
              <a:spcAft>
                <a:spcPts val="0"/>
              </a:spcAft>
            </a:pPr>
            <a:endParaRPr lang="es-ES" sz="2000" dirty="0">
              <a:latin typeface="Arial"/>
            </a:endParaRPr>
          </a:p>
        </p:txBody>
      </p:sp>
      <p:graphicFrame>
        <p:nvGraphicFramePr>
          <p:cNvPr id="4" name="Group 57"/>
          <p:cNvGraphicFramePr>
            <a:graphicFrameLocks/>
          </p:cNvGraphicFramePr>
          <p:nvPr/>
        </p:nvGraphicFramePr>
        <p:xfrm>
          <a:off x="457200" y="2133600"/>
          <a:ext cx="8237538" cy="3244851"/>
        </p:xfrm>
        <a:graphic>
          <a:graphicData uri="http://schemas.openxmlformats.org/drawingml/2006/table">
            <a:tbl>
              <a:tblPr/>
              <a:tblGrid>
                <a:gridCol w="3735388"/>
                <a:gridCol w="450215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Medios animados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10% o 3 minutos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Texto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10% o 1000 palabras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Poemas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250 palabras; no más de 3 poemas del mismo autor y no más de 5 poemas provenientes de la misma antología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Música, letras de canciones, video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10% o 30 segundos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Fotografías e ilustraciones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imágenes de un autor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Series de datos numéricos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10% de 2500 campos o celdas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0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91</TotalTime>
  <Words>645</Words>
  <Application>Microsoft Office PowerPoint</Application>
  <PresentationFormat>Presentación en pantalla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Spring</vt:lpstr>
      <vt:lpstr>Ministerio de Educación Seminario Entre Pares</vt:lpstr>
      <vt:lpstr>Derecho de Autor</vt:lpstr>
      <vt:lpstr>Elementos no protegidos por los derechos de autor.</vt:lpstr>
      <vt:lpstr>Cláusula del uso seguro</vt:lpstr>
      <vt:lpstr>Factores que ayudan a determinar el Uso seguro</vt:lpstr>
      <vt:lpstr>Pautas para el Uso seguro</vt:lpstr>
      <vt:lpstr>Pautas para los estudiantes</vt:lpstr>
      <vt:lpstr>Pautas para los educadores</vt:lpstr>
      <vt:lpstr>Lineamientos para permanecer dentro del Uso seguro.</vt:lpstr>
      <vt:lpstr>Atribuciones y reconocimiento</vt:lpstr>
      <vt:lpstr>Usos futuros que trascienden el Uso seguro</vt:lpstr>
      <vt:lpstr>Pautas/Lineamientos</vt:lpstr>
      <vt:lpstr>Derechos de autor en los programas de cómputo </vt:lpstr>
      <vt:lpstr>Recursos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Autor</dc:title>
  <dc:creator>me</dc:creator>
  <cp:lastModifiedBy>me</cp:lastModifiedBy>
  <cp:revision>7</cp:revision>
  <dcterms:created xsi:type="dcterms:W3CDTF">2014-05-20T19:32:58Z</dcterms:created>
  <dcterms:modified xsi:type="dcterms:W3CDTF">2014-05-21T16:16:30Z</dcterms:modified>
</cp:coreProperties>
</file>